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6" r:id="rId2"/>
    <p:sldId id="258" r:id="rId3"/>
    <p:sldId id="261" r:id="rId4"/>
    <p:sldId id="260" r:id="rId5"/>
    <p:sldId id="264" r:id="rId6"/>
    <p:sldId id="262" r:id="rId7"/>
    <p:sldId id="263" r:id="rId8"/>
    <p:sldId id="266" r:id="rId9"/>
    <p:sldId id="267" r:id="rId10"/>
    <p:sldId id="268" r:id="rId11"/>
    <p:sldId id="278" r:id="rId12"/>
    <p:sldId id="280" r:id="rId13"/>
    <p:sldId id="279" r:id="rId14"/>
    <p:sldId id="281" r:id="rId15"/>
    <p:sldId id="265" r:id="rId16"/>
    <p:sldId id="269" r:id="rId17"/>
    <p:sldId id="277" r:id="rId18"/>
    <p:sldId id="270" r:id="rId19"/>
    <p:sldId id="271" r:id="rId20"/>
    <p:sldId id="272" r:id="rId21"/>
    <p:sldId id="273" r:id="rId22"/>
    <p:sldId id="275" r:id="rId23"/>
    <p:sldId id="27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k Adkins" initials="MA" lastIdx="1" clrIdx="0">
    <p:extLst>
      <p:ext uri="{19B8F6BF-5375-455C-9EA6-DF929625EA0E}">
        <p15:presenceInfo xmlns:p15="http://schemas.microsoft.com/office/powerpoint/2012/main" userId="a027bffc356b7a0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17T10:48:56.123" idx="1">
    <p:pos x="10" y="10"/>
    <p:text>Need to put in all 26 hex stickers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9946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123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6193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9966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2929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9654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8296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4467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80470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0853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9990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726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6730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088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2254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1180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7808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91108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pkg.org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verse.org/packag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comments" Target="../comments/comment1.xml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r4ds.had.co.nz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FEE25-4BA1-431B-A602-C0DCA9C29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4871" y="2400758"/>
            <a:ext cx="4645250" cy="2056483"/>
          </a:xfrm>
        </p:spPr>
        <p:txBody>
          <a:bodyPr anchor="b">
            <a:normAutofit/>
          </a:bodyPr>
          <a:lstStyle/>
          <a:p>
            <a:pPr algn="l"/>
            <a:r>
              <a:rPr lang="en-CA" b="1" dirty="0"/>
              <a:t>Welcome,</a:t>
            </a:r>
            <a:br>
              <a:rPr lang="en-CA" b="1" dirty="0"/>
            </a:br>
            <a:r>
              <a:rPr lang="en-CA" b="1" dirty="0"/>
              <a:t>to The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40E147-EFC2-49AF-B4BA-71B5A9F3E4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9" r="3100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B93A7A-29CE-42D1-9BF7-F2742FE13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496" y="3554588"/>
            <a:ext cx="2754312" cy="31795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6D407C-872F-4AE6-A93E-DC418A3053CA}"/>
              </a:ext>
            </a:extLst>
          </p:cNvPr>
          <p:cNvSpPr txBox="1"/>
          <p:nvPr/>
        </p:nvSpPr>
        <p:spPr>
          <a:xfrm>
            <a:off x="4425067" y="5458265"/>
            <a:ext cx="4493171" cy="117608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Mark Adkins</a:t>
            </a:r>
          </a:p>
          <a:p>
            <a:r>
              <a:rPr lang="en-US" sz="2400" dirty="0"/>
              <a:t>Institute for Social Research</a:t>
            </a:r>
            <a:br>
              <a:rPr lang="en-US" sz="2400" dirty="0"/>
            </a:br>
            <a:r>
              <a:rPr lang="en-US" sz="2400" dirty="0"/>
              <a:t>York University</a:t>
            </a:r>
          </a:p>
          <a:p>
            <a:endParaRPr lang="en-US" sz="2400" dirty="0"/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700674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Data analysis Workflow -</a:t>
            </a:r>
            <a:br>
              <a:rPr lang="en-CA" sz="3600" b="1" dirty="0"/>
            </a:br>
            <a:r>
              <a:rPr lang="en-CA" sz="3600" b="1" dirty="0"/>
              <a:t>Wrangling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8E86EB2-E5F7-4797-96AD-6D695F482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53" y="2335235"/>
            <a:ext cx="8153414" cy="299642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783E32-49C6-4669-9439-93DE8DAA70CE}"/>
              </a:ext>
            </a:extLst>
          </p:cNvPr>
          <p:cNvSpPr/>
          <p:nvPr/>
        </p:nvSpPr>
        <p:spPr>
          <a:xfrm>
            <a:off x="6298737" y="3341074"/>
            <a:ext cx="1410163" cy="566225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F3A6CE-B98F-4C24-BC14-EBDEDA9DA9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3B7A7F-9759-45D6-B3BE-2AD3A50E28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43" y="2905644"/>
            <a:ext cx="1600882" cy="1855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53A7AF-902D-4679-8AB8-77BEB99024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31" y="4292629"/>
            <a:ext cx="1600882" cy="1855601"/>
          </a:xfrm>
          <a:prstGeom prst="rect">
            <a:avLst/>
          </a:prstGeom>
        </p:spPr>
      </p:pic>
      <p:sp>
        <p:nvSpPr>
          <p:cNvPr id="5" name="Hexagon 4">
            <a:extLst>
              <a:ext uri="{FF2B5EF4-FFF2-40B4-BE49-F238E27FC236}">
                <a16:creationId xmlns:a16="http://schemas.microsoft.com/office/drawing/2014/main" id="{9419AC44-8045-4907-A6F0-B7F404947A10}"/>
              </a:ext>
            </a:extLst>
          </p:cNvPr>
          <p:cNvSpPr/>
          <p:nvPr/>
        </p:nvSpPr>
        <p:spPr>
          <a:xfrm rot="5400000">
            <a:off x="800062" y="4416722"/>
            <a:ext cx="1855602" cy="1607415"/>
          </a:xfrm>
          <a:prstGeom prst="hexagon">
            <a:avLst>
              <a:gd name="adj" fmla="val 28866"/>
              <a:gd name="vf" fmla="val 115470"/>
            </a:avLst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3505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Getting started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First, I HIGHLY recommend telling </a:t>
            </a:r>
            <a:r>
              <a:rPr lang="en-CA" sz="2400" dirty="0" err="1"/>
              <a:t>Rstudio</a:t>
            </a:r>
            <a:r>
              <a:rPr lang="en-CA" sz="2400" dirty="0"/>
              <a:t> to never save your workspace!</a:t>
            </a:r>
          </a:p>
          <a:p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Go to Tools &gt; Global Options..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On the General tab find the drop-down menu entitled</a:t>
            </a:r>
            <a:br>
              <a:rPr lang="en-CA" sz="2400" dirty="0"/>
            </a:br>
            <a:r>
              <a:rPr lang="en-CA" sz="2400" dirty="0"/>
              <a:t>“Save workspace to .</a:t>
            </a:r>
            <a:r>
              <a:rPr lang="en-CA" sz="2400" dirty="0" err="1"/>
              <a:t>Rdata</a:t>
            </a:r>
            <a:r>
              <a:rPr lang="en-CA" sz="2400" dirty="0"/>
              <a:t> on exit:” and change it to Never</a:t>
            </a:r>
          </a:p>
        </p:txBody>
      </p:sp>
    </p:spTree>
    <p:extLst>
      <p:ext uri="{BB962C8B-B14F-4D97-AF65-F5344CB8AC3E}">
        <p14:creationId xmlns:p14="http://schemas.microsoft.com/office/powerpoint/2010/main" val="3531572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Getting started – help documentation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We have talked a bit about functions already, but a very important part of function is understanding how to read help documentation</a:t>
            </a:r>
          </a:p>
          <a:p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can search the name of the function on the help tab</a:t>
            </a:r>
            <a:br>
              <a:rPr lang="en-CA" sz="2400" dirty="0"/>
            </a:br>
            <a:r>
              <a:rPr lang="en-CA" sz="2400" dirty="0"/>
              <a:t>(we can also type ? Followed by the name of the function in the console pane of </a:t>
            </a:r>
            <a:r>
              <a:rPr lang="en-CA" sz="2400" dirty="0" err="1"/>
              <a:t>Rstudio</a:t>
            </a:r>
            <a:r>
              <a:rPr lang="en-CA" sz="2400" dirty="0"/>
              <a:t>)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Google the name of the function with another search term “</a:t>
            </a:r>
            <a:r>
              <a:rPr lang="en-CA" sz="2400" dirty="0" err="1"/>
              <a:t>rdocumentation</a:t>
            </a:r>
            <a:r>
              <a:rPr lang="en-CA" sz="2400" dirty="0"/>
              <a:t>”</a:t>
            </a:r>
            <a:br>
              <a:rPr lang="en-CA" sz="2400" dirty="0"/>
            </a:br>
            <a:r>
              <a:rPr lang="en-CA" sz="2400" dirty="0"/>
              <a:t>e.g., “filter </a:t>
            </a:r>
            <a:r>
              <a:rPr lang="en-CA" sz="2400" dirty="0" err="1"/>
              <a:t>rdocumentation</a:t>
            </a:r>
            <a:r>
              <a:rPr lang="en-CA" sz="2400" dirty="0"/>
              <a:t>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AFC93A-038E-41C3-BE0A-A149A604E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6" y="5805148"/>
            <a:ext cx="2332672" cy="81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4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Getting started – </a:t>
            </a:r>
            <a:r>
              <a:rPr lang="en-CA" sz="3600" b="1" dirty="0" err="1"/>
              <a:t>cheatsheets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There will be a couple of times I reference </a:t>
            </a:r>
            <a:r>
              <a:rPr lang="en-CA" sz="2400" dirty="0" err="1"/>
              <a:t>cheatsheets</a:t>
            </a:r>
            <a:r>
              <a:rPr lang="en-CA" sz="2400" dirty="0"/>
              <a:t>.</a:t>
            </a:r>
          </a:p>
          <a:p>
            <a:endParaRPr lang="en-CA" sz="2400" dirty="0"/>
          </a:p>
          <a:p>
            <a:r>
              <a:rPr lang="en-CA" sz="2400" dirty="0"/>
              <a:t>You can download them by clicking on the “Help” menu and finding the </a:t>
            </a:r>
            <a:r>
              <a:rPr lang="en-CA" sz="2400" dirty="0" err="1"/>
              <a:t>Cheatsheet</a:t>
            </a:r>
            <a:r>
              <a:rPr lang="en-CA" sz="2400" dirty="0"/>
              <a:t> you want to download within the list.</a:t>
            </a:r>
          </a:p>
          <a:p>
            <a:endParaRPr lang="en-CA" sz="2400" dirty="0"/>
          </a:p>
          <a:p>
            <a:r>
              <a:rPr lang="en-CA" sz="2400" dirty="0"/>
              <a:t>You can also peruse the complete set of </a:t>
            </a:r>
            <a:r>
              <a:rPr lang="en-CA" sz="2400" dirty="0" err="1"/>
              <a:t>Cheatsheets</a:t>
            </a:r>
            <a:r>
              <a:rPr lang="en-CA" sz="2400" dirty="0"/>
              <a:t> on  RStudio’s webpage at:</a:t>
            </a:r>
          </a:p>
          <a:p>
            <a:endParaRPr lang="en-CA" sz="2400" dirty="0"/>
          </a:p>
          <a:p>
            <a:r>
              <a:rPr lang="en-CA" sz="2400" dirty="0"/>
              <a:t>https://www.rstudio.com/resources/cheatsheets/</a:t>
            </a:r>
          </a:p>
        </p:txBody>
      </p:sp>
    </p:spTree>
    <p:extLst>
      <p:ext uri="{BB962C8B-B14F-4D97-AF65-F5344CB8AC3E}">
        <p14:creationId xmlns:p14="http://schemas.microsoft.com/office/powerpoint/2010/main" val="3855333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Getting started – finding packages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Sometime you might need to conduct a specific analysis or task within R, but you don’t know the name of a package that contains the functions you might need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 go to the META CRAN website </a:t>
            </a:r>
            <a:r>
              <a:rPr lang="en-CA" sz="2400" dirty="0">
                <a:hlinkClick r:id="rId3"/>
              </a:rPr>
              <a:t>https://www.r-pkg.org/</a:t>
            </a:r>
            <a:r>
              <a:rPr lang="en-CA" sz="2400" dirty="0"/>
              <a:t> to find popular R packages that might help me</a:t>
            </a:r>
          </a:p>
        </p:txBody>
      </p:sp>
    </p:spTree>
    <p:extLst>
      <p:ext uri="{BB962C8B-B14F-4D97-AF65-F5344CB8AC3E}">
        <p14:creationId xmlns:p14="http://schemas.microsoft.com/office/powerpoint/2010/main" val="1470041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Getting started - </a:t>
            </a:r>
            <a:r>
              <a:rPr lang="en-CA" sz="3600" b="1" dirty="0" err="1"/>
              <a:t>tidyverse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The symbol “&gt;” will be used to represent the command prompt in R. Anything that follows will be examples of actual R code.</a:t>
            </a:r>
          </a:p>
          <a:p>
            <a:endParaRPr lang="en-CA" sz="2400" dirty="0"/>
          </a:p>
          <a:p>
            <a:r>
              <a:rPr lang="en-CA" sz="2400" dirty="0"/>
              <a:t>&gt;# install all of the packages in the </a:t>
            </a:r>
            <a:r>
              <a:rPr lang="en-CA" sz="2400" dirty="0" err="1"/>
              <a:t>tidyverse</a:t>
            </a:r>
            <a:endParaRPr lang="en-CA" sz="2400" dirty="0"/>
          </a:p>
          <a:p>
            <a:r>
              <a:rPr lang="en-CA" sz="2400" dirty="0"/>
              <a:t>&gt; </a:t>
            </a:r>
            <a:r>
              <a:rPr lang="en-CA" sz="2400" dirty="0" err="1"/>
              <a:t>install.packages</a:t>
            </a:r>
            <a:r>
              <a:rPr lang="en-CA" sz="2400" dirty="0"/>
              <a:t>(“</a:t>
            </a:r>
            <a:r>
              <a:rPr lang="en-CA" sz="2400" dirty="0" err="1"/>
              <a:t>tidyverse</a:t>
            </a:r>
            <a:r>
              <a:rPr lang="en-CA" sz="2400" dirty="0"/>
              <a:t>”)</a:t>
            </a:r>
          </a:p>
          <a:p>
            <a:endParaRPr lang="en-CA" sz="2400" dirty="0"/>
          </a:p>
          <a:p>
            <a:r>
              <a:rPr lang="en-CA" sz="2400" dirty="0"/>
              <a:t>&gt;# load the set of core packages</a:t>
            </a:r>
          </a:p>
          <a:p>
            <a:r>
              <a:rPr lang="en-CA" sz="2400" dirty="0"/>
              <a:t>&gt; library(</a:t>
            </a:r>
            <a:r>
              <a:rPr lang="en-CA" sz="2400" dirty="0" err="1"/>
              <a:t>tidyverse</a:t>
            </a:r>
            <a:r>
              <a:rPr lang="en-CA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6802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Useful </a:t>
            </a:r>
            <a:r>
              <a:rPr lang="en-CA" sz="3600" b="1" dirty="0" err="1"/>
              <a:t>tidyverse</a:t>
            </a:r>
            <a:r>
              <a:rPr lang="en-CA" sz="3600" b="1" dirty="0"/>
              <a:t> functions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&gt;</a:t>
            </a:r>
            <a:r>
              <a:rPr lang="en-CA" sz="2400" dirty="0" err="1"/>
              <a:t>tidyverse_conflicts</a:t>
            </a:r>
            <a:r>
              <a:rPr lang="en-CA" sz="2400" dirty="0"/>
              <a:t>()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</a:t>
            </a:r>
            <a:r>
              <a:rPr lang="en-CA" sz="2400" dirty="0" err="1"/>
              <a:t>tidyverse_update</a:t>
            </a:r>
            <a:r>
              <a:rPr lang="en-CA" sz="2400" dirty="0"/>
              <a:t>()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</a:t>
            </a:r>
            <a:r>
              <a:rPr lang="en-CA" sz="2400" dirty="0" err="1"/>
              <a:t>tidyverse_packages</a:t>
            </a:r>
            <a:r>
              <a:rPr lang="en-CA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203804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Tibbles vs. </a:t>
            </a:r>
            <a:r>
              <a:rPr lang="en-CA" sz="3600" b="1" dirty="0" err="1"/>
              <a:t>data.frames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Tibbles (tidy tables) differ from </a:t>
            </a:r>
            <a:r>
              <a:rPr lang="en-CA" sz="2400" dirty="0" err="1"/>
              <a:t>data.frames</a:t>
            </a:r>
            <a:r>
              <a:rPr lang="en-CA" sz="2400" dirty="0"/>
              <a:t> in three distinct ways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z="2400" b="1" dirty="0"/>
              <a:t>Printing</a:t>
            </a:r>
            <a:r>
              <a:rPr lang="en-CA" sz="2400" dirty="0"/>
              <a:t> - defaults to only 10 rows and as many column that fit in the console.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z="2400" b="1" dirty="0"/>
              <a:t>Sub-setting</a:t>
            </a:r>
            <a:r>
              <a:rPr lang="en-CA" sz="2400" dirty="0"/>
              <a:t> -  sub-setting a </a:t>
            </a:r>
            <a:r>
              <a:rPr lang="en-CA" sz="2400" dirty="0" err="1"/>
              <a:t>tibble</a:t>
            </a:r>
            <a:r>
              <a:rPr lang="en-CA" sz="2400" dirty="0"/>
              <a:t> always returns another </a:t>
            </a:r>
            <a:r>
              <a:rPr lang="en-CA" sz="2400" dirty="0" err="1"/>
              <a:t>tibble</a:t>
            </a:r>
            <a:r>
              <a:rPr lang="en-CA" sz="2400" dirty="0"/>
              <a:t>, while sub-setting a </a:t>
            </a:r>
            <a:r>
              <a:rPr lang="en-CA" sz="2400" dirty="0" err="1"/>
              <a:t>data.frame</a:t>
            </a:r>
            <a:r>
              <a:rPr lang="en-CA" sz="2400" dirty="0"/>
              <a:t> can return vectors of </a:t>
            </a:r>
            <a:r>
              <a:rPr lang="en-CA" sz="2400" dirty="0" err="1"/>
              <a:t>data.frames</a:t>
            </a:r>
            <a:endParaRPr lang="en-CA" sz="2400" dirty="0"/>
          </a:p>
          <a:p>
            <a:pPr marL="914400" lvl="1" indent="-457200">
              <a:buFont typeface="+mj-lt"/>
              <a:buAutoNum type="arabicPeriod"/>
            </a:pPr>
            <a:r>
              <a:rPr lang="en-CA" sz="2400" b="1" dirty="0"/>
              <a:t>Recycling</a:t>
            </a:r>
            <a:r>
              <a:rPr lang="en-CA" sz="2400" dirty="0"/>
              <a:t> – Only vectors of length 1 are recycled. Errors are thrown when this rule is violated.</a:t>
            </a:r>
            <a:br>
              <a:rPr lang="en-CA" sz="2400" dirty="0"/>
            </a:br>
            <a:endParaRPr lang="en-CA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dirty="0"/>
              <a:t>There are no row names!!!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949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currently supports many common file formats: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Comma separated files (CSV)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read_csv</a:t>
            </a:r>
            <a:r>
              <a:rPr lang="en-CA" sz="2400" dirty="0"/>
              <a:t>()</a:t>
            </a:r>
            <a:br>
              <a:rPr lang="en-CA" sz="2400" dirty="0"/>
            </a:b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Tab separated files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read_tsv</a:t>
            </a:r>
            <a:r>
              <a:rPr lang="en-CA" sz="2400" dirty="0"/>
              <a:t>()</a:t>
            </a:r>
            <a:br>
              <a:rPr lang="en-CA" sz="2400" dirty="0"/>
            </a:b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General delimited files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read_delim</a:t>
            </a:r>
            <a:r>
              <a:rPr lang="en-CA" sz="2400" dirty="0"/>
              <a:t>()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10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 – BASE vs. </a:t>
            </a:r>
            <a:r>
              <a:rPr lang="en-CA" sz="3600" b="1" cap="none" dirty="0" err="1"/>
              <a:t>readr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Naming conventions: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Base R function names typically uses “.”</a:t>
            </a:r>
            <a:br>
              <a:rPr lang="en-CA" sz="2400" dirty="0"/>
            </a:br>
            <a:r>
              <a:rPr lang="en-CA" sz="2400" dirty="0"/>
              <a:t>&gt; read.csv(</a:t>
            </a:r>
            <a:r>
              <a:rPr lang="en-CA" sz="2400" dirty="0" err="1"/>
              <a:t>readr_example</a:t>
            </a:r>
            <a:r>
              <a:rPr lang="en-CA" sz="2400" dirty="0"/>
              <a:t>("mtcars.csv"))</a:t>
            </a:r>
            <a:br>
              <a:rPr lang="en-CA" sz="2400" dirty="0"/>
            </a:b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function names use “_”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read_csv</a:t>
            </a:r>
            <a:r>
              <a:rPr lang="en-CA" sz="2400" dirty="0"/>
              <a:t>(</a:t>
            </a:r>
            <a:r>
              <a:rPr lang="en-CA" sz="2400" dirty="0" err="1"/>
              <a:t>readr_example</a:t>
            </a:r>
            <a:r>
              <a:rPr lang="en-CA" sz="2400" dirty="0"/>
              <a:t>("mtcars.csv"))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functions are up to 10x faster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functions display a progress bar during long load times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does NOT automatically convert strings to factors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846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Tidyverse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F3744CD-EB6B-42C2-9E99-5132AF1F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F0C515-71FE-419F-BF0C-03F87BA2A778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It is often said that 80% of data analysis is spent on the process of cleaning and preparing the data</a:t>
            </a:r>
          </a:p>
          <a:p>
            <a:pPr algn="r"/>
            <a:r>
              <a:rPr lang="en-CA" sz="2400" dirty="0"/>
              <a:t>-</a:t>
            </a:r>
            <a:r>
              <a:rPr lang="en-CA" sz="2400" dirty="0" err="1"/>
              <a:t>Dasu</a:t>
            </a:r>
            <a:r>
              <a:rPr lang="en-CA" sz="2400" dirty="0"/>
              <a:t> and Johnson, 2003</a:t>
            </a:r>
          </a:p>
        </p:txBody>
      </p:sp>
    </p:spTree>
    <p:extLst>
      <p:ext uri="{BB962C8B-B14F-4D97-AF65-F5344CB8AC3E}">
        <p14:creationId xmlns:p14="http://schemas.microsoft.com/office/powerpoint/2010/main" val="2421719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 – BASE vs. </a:t>
            </a:r>
            <a:r>
              <a:rPr lang="en-CA" sz="3600" b="1" cap="none" dirty="0" err="1"/>
              <a:t>readr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Class of object returned: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Base R creates </a:t>
            </a:r>
            <a:r>
              <a:rPr lang="en-CA" sz="2400" dirty="0" err="1"/>
              <a:t>data.frame</a:t>
            </a:r>
            <a:br>
              <a:rPr lang="en-CA" sz="2400" dirty="0"/>
            </a:br>
            <a:r>
              <a:rPr lang="en-CA" sz="2400" dirty="0"/>
              <a:t>&gt; class(read.csv(</a:t>
            </a:r>
            <a:r>
              <a:rPr lang="en-CA" sz="2400" dirty="0" err="1"/>
              <a:t>readr_example</a:t>
            </a:r>
            <a:r>
              <a:rPr lang="en-CA" sz="2400" dirty="0"/>
              <a:t>("mtcars.csv")))</a:t>
            </a:r>
            <a:br>
              <a:rPr lang="en-CA" sz="2400" dirty="0"/>
            </a:br>
            <a:r>
              <a:rPr lang="en-CA" sz="2400" dirty="0"/>
              <a:t>“</a:t>
            </a:r>
            <a:r>
              <a:rPr lang="en-CA" sz="2400" dirty="0" err="1"/>
              <a:t>data.frame</a:t>
            </a:r>
            <a:r>
              <a:rPr lang="en-CA" sz="2400" dirty="0"/>
              <a:t>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creates </a:t>
            </a:r>
            <a:r>
              <a:rPr lang="en-CA" sz="2400" dirty="0" err="1"/>
              <a:t>tibbles</a:t>
            </a:r>
            <a:br>
              <a:rPr lang="en-CA" sz="2400" dirty="0"/>
            </a:br>
            <a:r>
              <a:rPr lang="en-CA" sz="2400" dirty="0"/>
              <a:t>&gt; class(</a:t>
            </a:r>
            <a:r>
              <a:rPr lang="en-CA" sz="2400" dirty="0" err="1"/>
              <a:t>read_csv</a:t>
            </a:r>
            <a:r>
              <a:rPr lang="en-CA" sz="2400" dirty="0"/>
              <a:t>(</a:t>
            </a:r>
            <a:r>
              <a:rPr lang="en-CA" sz="2400" dirty="0" err="1"/>
              <a:t>readr_example</a:t>
            </a:r>
            <a:r>
              <a:rPr lang="en-CA" sz="2400" dirty="0"/>
              <a:t>("mtcars.csv")))</a:t>
            </a:r>
            <a:br>
              <a:rPr lang="en-CA" sz="2400" dirty="0"/>
            </a:br>
            <a:r>
              <a:rPr lang="en-CA" sz="2400" dirty="0"/>
              <a:t>“</a:t>
            </a:r>
            <a:r>
              <a:rPr lang="en-CA" sz="2400" dirty="0" err="1"/>
              <a:t>tbl_df</a:t>
            </a:r>
            <a:r>
              <a:rPr lang="en-CA" sz="2400" dirty="0"/>
              <a:t>”	“</a:t>
            </a:r>
            <a:r>
              <a:rPr lang="en-CA" sz="2400" dirty="0" err="1"/>
              <a:t>tbl</a:t>
            </a:r>
            <a:r>
              <a:rPr lang="en-CA" sz="2400" dirty="0"/>
              <a:t>”	“</a:t>
            </a:r>
            <a:r>
              <a:rPr lang="en-CA" sz="2400" dirty="0" err="1"/>
              <a:t>data.frame</a:t>
            </a:r>
            <a:r>
              <a:rPr lang="en-CA" sz="2400" dirty="0"/>
              <a:t>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765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 – BASE vs. </a:t>
            </a:r>
            <a:r>
              <a:rPr lang="en-CA" sz="3600" b="1" cap="none" dirty="0" err="1"/>
              <a:t>readr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Feedback on the import process: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Base 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NOTHING!!!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endParaRPr lang="en-CA" sz="2400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#&gt; Parsed with column specification:</a:t>
            </a:r>
            <a:br>
              <a:rPr lang="en-CA" sz="2400" dirty="0"/>
            </a:br>
            <a:r>
              <a:rPr lang="en-CA" sz="2400" dirty="0"/>
              <a:t>#&gt; cols(</a:t>
            </a:r>
            <a:br>
              <a:rPr lang="en-CA" sz="2400" dirty="0"/>
            </a:br>
            <a:r>
              <a:rPr lang="en-CA" sz="2400" dirty="0"/>
              <a:t>#&gt;   mpg = </a:t>
            </a:r>
            <a:r>
              <a:rPr lang="en-CA" sz="2400" dirty="0" err="1"/>
              <a:t>col_double</a:t>
            </a:r>
            <a:r>
              <a:rPr lang="en-CA" sz="2400" dirty="0"/>
              <a:t>(),</a:t>
            </a:r>
            <a:br>
              <a:rPr lang="en-CA" sz="2400" dirty="0"/>
            </a:br>
            <a:r>
              <a:rPr lang="en-CA" sz="2400" dirty="0"/>
              <a:t>#&gt;   </a:t>
            </a:r>
            <a:r>
              <a:rPr lang="en-CA" sz="2400" dirty="0" err="1"/>
              <a:t>cyl</a:t>
            </a:r>
            <a:r>
              <a:rPr lang="en-CA" sz="2400" dirty="0"/>
              <a:t> = </a:t>
            </a:r>
            <a:r>
              <a:rPr lang="en-CA" sz="2400" dirty="0" err="1"/>
              <a:t>col_integer</a:t>
            </a:r>
            <a:r>
              <a:rPr lang="en-CA" sz="2400" dirty="0"/>
              <a:t>(),</a:t>
            </a:r>
            <a:br>
              <a:rPr lang="en-CA" sz="2400" dirty="0"/>
            </a:br>
            <a:r>
              <a:rPr lang="en-CA" sz="2400" dirty="0"/>
              <a:t>…</a:t>
            </a:r>
            <a:br>
              <a:rPr lang="en-CA" sz="2400" dirty="0"/>
            </a:br>
            <a:r>
              <a:rPr lang="en-CA" sz="2400" dirty="0"/>
              <a:t>#&gt; 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304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 – BASE vs. </a:t>
            </a:r>
            <a:r>
              <a:rPr lang="en-CA" sz="3600" b="1" cap="none" dirty="0" err="1"/>
              <a:t>readr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Missing data: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Base 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Silently converts unknown values to NA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endParaRPr lang="en-CA" sz="2400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Issues a warning when converting values to NA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Extract the problems using the “problems” function on your data after you import it</a:t>
            </a:r>
            <a:br>
              <a:rPr lang="en-CA" sz="2400" dirty="0"/>
            </a:br>
            <a:r>
              <a:rPr lang="en-CA" sz="2400" dirty="0"/>
              <a:t>&gt; problems(data)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See exactly how R interpreted each column type</a:t>
            </a:r>
            <a:br>
              <a:rPr lang="en-CA" sz="2400" dirty="0"/>
            </a:br>
            <a:r>
              <a:rPr lang="en-CA" sz="2400" dirty="0"/>
              <a:t>&gt; spec(data)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635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 – Other file formats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The </a:t>
            </a:r>
            <a:r>
              <a:rPr lang="en-CA" sz="2400" dirty="0" err="1"/>
              <a:t>tidyverse</a:t>
            </a:r>
            <a:r>
              <a:rPr lang="en-CA" sz="2400" dirty="0"/>
              <a:t> also can import file formats from other statistical software: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First, load the non-core library package “Haven”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 library(haven)</a:t>
            </a:r>
            <a:br>
              <a:rPr lang="en-CA" sz="2400" dirty="0"/>
            </a:b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Then, import your data using the following functions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SAS – </a:t>
            </a:r>
            <a:r>
              <a:rPr lang="en-CA" sz="2400" dirty="0" err="1"/>
              <a:t>read_sas</a:t>
            </a:r>
            <a:r>
              <a:rPr lang="en-CA" sz="2400" dirty="0"/>
              <a:t>()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STATA – </a:t>
            </a:r>
            <a:r>
              <a:rPr lang="en-CA" sz="2400" dirty="0" err="1"/>
              <a:t>read_dta</a:t>
            </a:r>
            <a:r>
              <a:rPr lang="en-CA" sz="2400" dirty="0"/>
              <a:t>()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SPSS – </a:t>
            </a:r>
            <a:r>
              <a:rPr lang="en-CA" sz="2400" dirty="0" err="1"/>
              <a:t>read_sav</a:t>
            </a:r>
            <a:r>
              <a:rPr lang="en-CA" sz="2400" dirty="0"/>
              <a:t>()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930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Tidyverse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F3744CD-EB6B-42C2-9E99-5132AF1F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F0C515-71FE-419F-BF0C-03F87BA2A778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It is often said that 80% of data analysis is spent on the process of cleaning and preparing the data</a:t>
            </a:r>
          </a:p>
          <a:p>
            <a:pPr algn="r"/>
            <a:r>
              <a:rPr lang="en-CA" sz="2400" dirty="0"/>
              <a:t>-</a:t>
            </a:r>
            <a:r>
              <a:rPr lang="en-CA" sz="2400" dirty="0" err="1"/>
              <a:t>Dasu</a:t>
            </a:r>
            <a:r>
              <a:rPr lang="en-CA" sz="2400" dirty="0"/>
              <a:t> and Johnson, 2003</a:t>
            </a:r>
          </a:p>
          <a:p>
            <a:endParaRPr lang="en-CA" sz="2400" dirty="0"/>
          </a:p>
          <a:p>
            <a:r>
              <a:rPr lang="en-CA" sz="2400" dirty="0"/>
              <a:t>The </a:t>
            </a:r>
            <a:r>
              <a:rPr lang="en-CA" sz="2400" dirty="0" err="1"/>
              <a:t>tidyverse</a:t>
            </a:r>
            <a:r>
              <a:rPr lang="en-CA" sz="2400" dirty="0"/>
              <a:t> is an opinionated </a:t>
            </a:r>
            <a:r>
              <a:rPr lang="en-CA" sz="2400" dirty="0">
                <a:hlinkClick r:id="rId3"/>
              </a:rPr>
              <a:t>collection of R packages</a:t>
            </a:r>
            <a:r>
              <a:rPr lang="en-CA" sz="2400" dirty="0"/>
              <a:t> designed for data science. All packages share an underlying design philosophy, grammar, and data structures.</a:t>
            </a:r>
          </a:p>
          <a:p>
            <a:pPr algn="r"/>
            <a:r>
              <a:rPr lang="en-CA" sz="2400" dirty="0"/>
              <a:t>-www.tidyverse.org</a:t>
            </a:r>
          </a:p>
        </p:txBody>
      </p:sp>
    </p:spTree>
    <p:extLst>
      <p:ext uri="{BB962C8B-B14F-4D97-AF65-F5344CB8AC3E}">
        <p14:creationId xmlns:p14="http://schemas.microsoft.com/office/powerpoint/2010/main" val="1136095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Tidyverse</a:t>
            </a:r>
            <a:r>
              <a:rPr lang="en-CA" sz="3600" b="1" dirty="0"/>
              <a:t> – Core Packages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F3744CD-EB6B-42C2-9E99-5132AF1F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F0C515-71FE-419F-BF0C-03F87BA2A778}"/>
              </a:ext>
            </a:extLst>
          </p:cNvPr>
          <p:cNvSpPr txBox="1"/>
          <p:nvPr/>
        </p:nvSpPr>
        <p:spPr>
          <a:xfrm>
            <a:off x="4389121" y="1547446"/>
            <a:ext cx="5739618" cy="497996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endParaRPr lang="en-CA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E2605D2-AE25-4BB5-8252-9B9029302976}"/>
              </a:ext>
            </a:extLst>
          </p:cNvPr>
          <p:cNvGrpSpPr/>
          <p:nvPr/>
        </p:nvGrpSpPr>
        <p:grpSpPr>
          <a:xfrm>
            <a:off x="4832164" y="1700651"/>
            <a:ext cx="4813822" cy="4642027"/>
            <a:chOff x="3668363" y="1954089"/>
            <a:chExt cx="4813822" cy="464202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80EA788-0C30-4884-AB26-3933D5FAD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1150" y="1954089"/>
              <a:ext cx="1600882" cy="18556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14A1490-09FA-4410-857A-E53C91489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5716" y="4740515"/>
              <a:ext cx="1600882" cy="185560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C6760A4-1151-4F80-B56A-F6CAD4AF1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1303" y="1960439"/>
              <a:ext cx="1600882" cy="185560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75E0550-934E-4136-9625-EEC16D8E1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6585" y="1954089"/>
              <a:ext cx="1600882" cy="185560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5158BA9-480F-4A3E-BB1B-81D260C32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8363" y="4740514"/>
              <a:ext cx="1600882" cy="185560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4B5D9D3-6A84-47C2-A08E-569BC1A1B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87026" y="3350478"/>
              <a:ext cx="1600882" cy="1855601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9060F6A-0260-41DA-8475-8CCC4D8C7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4832" y="4740515"/>
              <a:ext cx="1600882" cy="185560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E7539F0-6490-47B1-8BC8-6B8BB757D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75274" y="3350477"/>
              <a:ext cx="1600882" cy="18556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7845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Tidyverse</a:t>
            </a:r>
            <a:r>
              <a:rPr lang="en-CA" sz="3600" b="1" dirty="0"/>
              <a:t> – 26 Packages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F3744CD-EB6B-42C2-9E99-5132AF1F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F0C515-71FE-419F-BF0C-03F87BA2A778}"/>
              </a:ext>
            </a:extLst>
          </p:cNvPr>
          <p:cNvSpPr txBox="1"/>
          <p:nvPr/>
        </p:nvSpPr>
        <p:spPr>
          <a:xfrm>
            <a:off x="2953546" y="1547446"/>
            <a:ext cx="9051773" cy="497996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endParaRPr lang="en-CA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0EA788-0C30-4884-AB26-3933D5FAD5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484" y="1700651"/>
            <a:ext cx="1600882" cy="18556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4A1490-09FA-4410-857A-E53C914895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050" y="4487077"/>
            <a:ext cx="1600882" cy="18556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6760A4-1151-4F80-B56A-F6CAD4AF1E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637" y="1707001"/>
            <a:ext cx="1600882" cy="18556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5E0550-934E-4136-9625-EEC16D8E1F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919" y="1700651"/>
            <a:ext cx="1600882" cy="1855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5158BA9-480F-4A3E-BB1B-81D260C326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697" y="4487076"/>
            <a:ext cx="1600882" cy="185560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4B5D9D3-6A84-47C2-A08E-569BC1A1B1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2360" y="3097040"/>
            <a:ext cx="1600882" cy="18556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9060F6A-0260-41DA-8475-8CCC4D8C76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166" y="4487077"/>
            <a:ext cx="1600882" cy="18556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E7539F0-6490-47B1-8BC8-6B8BB757D6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608" y="3097039"/>
            <a:ext cx="1600882" cy="185560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2812BD-596A-455A-A5F5-CD8DFD28CE9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043" y="1700650"/>
            <a:ext cx="1600882" cy="1855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2EB80C9-969A-423F-8516-97C0E1BA31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856" y="3090687"/>
            <a:ext cx="1600882" cy="18556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A36E9B4-E2C4-4B7E-8CE7-D826766518F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519" y="4480725"/>
            <a:ext cx="1600881" cy="18556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2368C33-CA99-4E5C-BF9F-7B8F284897A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716" y="3084334"/>
            <a:ext cx="1600881" cy="18555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5B0EA80-28FD-4CFE-9AAD-5C7B51FF79E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4911" y="1700650"/>
            <a:ext cx="1600881" cy="18556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AE41262-46A4-4CF1-88F2-BE7AF5DA7C4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576" y="4460229"/>
            <a:ext cx="1600880" cy="185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40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Data analysis Workflow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0F3744CD-EB6B-42C2-9E99-5132AF1F8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71" y="182894"/>
            <a:ext cx="2033721" cy="30505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E86EB2-E5F7-4797-96AD-6D695F4826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53" y="2335235"/>
            <a:ext cx="8153414" cy="299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355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Data analysis Workflow -</a:t>
            </a:r>
            <a:br>
              <a:rPr lang="en-CA" sz="3600" b="1" dirty="0"/>
            </a:br>
            <a:r>
              <a:rPr lang="en-CA" sz="3600" b="1" dirty="0"/>
              <a:t>Wrangling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8E86EB2-E5F7-4797-96AD-6D695F482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53" y="2335235"/>
            <a:ext cx="8153414" cy="299642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783E32-49C6-4669-9439-93DE8DAA70CE}"/>
              </a:ext>
            </a:extLst>
          </p:cNvPr>
          <p:cNvSpPr/>
          <p:nvPr/>
        </p:nvSpPr>
        <p:spPr>
          <a:xfrm>
            <a:off x="3618961" y="3341074"/>
            <a:ext cx="4051496" cy="566225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F3A6CE-B98F-4C24-BC14-EBDEDA9DA9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3B7A7F-9759-45D6-B3BE-2AD3A50E28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43" y="2905644"/>
            <a:ext cx="1600882" cy="1855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53A7AF-902D-4679-8AB8-77BEB99024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31" y="4292629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387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Data analysis Workflow -</a:t>
            </a:r>
            <a:br>
              <a:rPr lang="en-CA" sz="3600" b="1" dirty="0"/>
            </a:br>
            <a:r>
              <a:rPr lang="en-CA" sz="3600" b="1" dirty="0"/>
              <a:t>Wrangling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8E86EB2-E5F7-4797-96AD-6D695F482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53" y="2335235"/>
            <a:ext cx="8153414" cy="299642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783E32-49C6-4669-9439-93DE8DAA70CE}"/>
              </a:ext>
            </a:extLst>
          </p:cNvPr>
          <p:cNvSpPr/>
          <p:nvPr/>
        </p:nvSpPr>
        <p:spPr>
          <a:xfrm>
            <a:off x="3618961" y="3341074"/>
            <a:ext cx="940339" cy="566225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F3A6CE-B98F-4C24-BC14-EBDEDA9DA9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3B7A7F-9759-45D6-B3BE-2AD3A50E28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43" y="2905644"/>
            <a:ext cx="1600882" cy="1855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53A7AF-902D-4679-8AB8-77BEB99024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31" y="4292629"/>
            <a:ext cx="1600882" cy="1855601"/>
          </a:xfrm>
          <a:prstGeom prst="rect">
            <a:avLst/>
          </a:prstGeom>
        </p:spPr>
      </p:pic>
      <p:sp>
        <p:nvSpPr>
          <p:cNvPr id="5" name="Hexagon 4">
            <a:extLst>
              <a:ext uri="{FF2B5EF4-FFF2-40B4-BE49-F238E27FC236}">
                <a16:creationId xmlns:a16="http://schemas.microsoft.com/office/drawing/2014/main" id="{9419AC44-8045-4907-A6F0-B7F404947A10}"/>
              </a:ext>
            </a:extLst>
          </p:cNvPr>
          <p:cNvSpPr/>
          <p:nvPr/>
        </p:nvSpPr>
        <p:spPr>
          <a:xfrm rot="5400000">
            <a:off x="851254" y="1609566"/>
            <a:ext cx="1855602" cy="1607415"/>
          </a:xfrm>
          <a:prstGeom prst="hexagon">
            <a:avLst>
              <a:gd name="adj" fmla="val 28866"/>
              <a:gd name="vf" fmla="val 115470"/>
            </a:avLst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765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Data analysis Workflow -</a:t>
            </a:r>
            <a:br>
              <a:rPr lang="en-CA" sz="3600" b="1" dirty="0"/>
            </a:br>
            <a:r>
              <a:rPr lang="en-CA" sz="3600" b="1" dirty="0"/>
              <a:t>Wrangling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8E86EB2-E5F7-4797-96AD-6D695F482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53" y="2335235"/>
            <a:ext cx="8153414" cy="299642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783E32-49C6-4669-9439-93DE8DAA70CE}"/>
              </a:ext>
            </a:extLst>
          </p:cNvPr>
          <p:cNvSpPr/>
          <p:nvPr/>
        </p:nvSpPr>
        <p:spPr>
          <a:xfrm>
            <a:off x="4868968" y="3341074"/>
            <a:ext cx="940339" cy="566225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glow rad="101600">
              <a:srgbClr val="FF00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F3A6CE-B98F-4C24-BC14-EBDEDA9DA9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3B7A7F-9759-45D6-B3BE-2AD3A50E28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43" y="2905644"/>
            <a:ext cx="1600882" cy="1855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53A7AF-902D-4679-8AB8-77BEB99024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31" y="4292629"/>
            <a:ext cx="1600882" cy="1855601"/>
          </a:xfrm>
          <a:prstGeom prst="rect">
            <a:avLst/>
          </a:prstGeom>
        </p:spPr>
      </p:pic>
      <p:sp>
        <p:nvSpPr>
          <p:cNvPr id="5" name="Hexagon 4">
            <a:extLst>
              <a:ext uri="{FF2B5EF4-FFF2-40B4-BE49-F238E27FC236}">
                <a16:creationId xmlns:a16="http://schemas.microsoft.com/office/drawing/2014/main" id="{9419AC44-8045-4907-A6F0-B7F404947A10}"/>
              </a:ext>
            </a:extLst>
          </p:cNvPr>
          <p:cNvSpPr/>
          <p:nvPr/>
        </p:nvSpPr>
        <p:spPr>
          <a:xfrm rot="5400000">
            <a:off x="17116" y="3013145"/>
            <a:ext cx="1855602" cy="1607415"/>
          </a:xfrm>
          <a:prstGeom prst="hexagon">
            <a:avLst>
              <a:gd name="adj" fmla="val 28866"/>
              <a:gd name="vf" fmla="val 115470"/>
            </a:avLst>
          </a:prstGeom>
          <a:noFill/>
          <a:ln>
            <a:solidFill>
              <a:srgbClr val="FF0000"/>
            </a:solidFill>
          </a:ln>
          <a:effectLst>
            <a:glow rad="101600">
              <a:srgbClr val="FF00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2699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2946</TotalTime>
  <Words>590</Words>
  <Application>Microsoft Office PowerPoint</Application>
  <PresentationFormat>Widescreen</PresentationFormat>
  <Paragraphs>101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Century Gothic</vt:lpstr>
      <vt:lpstr>Mesh</vt:lpstr>
      <vt:lpstr>Welcome, to The</vt:lpstr>
      <vt:lpstr>Tidyverse</vt:lpstr>
      <vt:lpstr>Tidyverse</vt:lpstr>
      <vt:lpstr>Tidyverse – Core Packages</vt:lpstr>
      <vt:lpstr>Tidyverse – 26 Packages</vt:lpstr>
      <vt:lpstr>Data analysis Workflow</vt:lpstr>
      <vt:lpstr>Data analysis Workflow - Wrangling</vt:lpstr>
      <vt:lpstr>Data analysis Workflow - Wrangling</vt:lpstr>
      <vt:lpstr>Data analysis Workflow - Wrangling</vt:lpstr>
      <vt:lpstr>Data analysis Workflow - Wrangling</vt:lpstr>
      <vt:lpstr>Getting started</vt:lpstr>
      <vt:lpstr>Getting started – help documentation</vt:lpstr>
      <vt:lpstr>Getting started – cheatsheets</vt:lpstr>
      <vt:lpstr>Getting started – finding packages</vt:lpstr>
      <vt:lpstr>Getting started - tidyverse</vt:lpstr>
      <vt:lpstr>Useful tidyverse functions</vt:lpstr>
      <vt:lpstr>Tibbles vs. data.frames</vt:lpstr>
      <vt:lpstr>Import data</vt:lpstr>
      <vt:lpstr>Import data – BASE vs. readr</vt:lpstr>
      <vt:lpstr>Import data – BASE vs. readr</vt:lpstr>
      <vt:lpstr>Import data – BASE vs. readr</vt:lpstr>
      <vt:lpstr>Import data – BASE vs. readr</vt:lpstr>
      <vt:lpstr>Import data – Other file formats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Tidyverse!</dc:title>
  <dc:creator>Mark Adkins</dc:creator>
  <cp:lastModifiedBy>Mark Adkins</cp:lastModifiedBy>
  <cp:revision>113</cp:revision>
  <dcterms:created xsi:type="dcterms:W3CDTF">2018-08-16T01:36:29Z</dcterms:created>
  <dcterms:modified xsi:type="dcterms:W3CDTF">2019-05-10T02:08:40Z</dcterms:modified>
</cp:coreProperties>
</file>

<file path=docProps/thumbnail.jpeg>
</file>